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jRM1GxbBzF6Td4EFuMFNh3JAff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04ab5c87c_6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204ab5c87c_6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204ab5c87c_6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04ab5c87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204ab5c87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3204ab5c87c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04ab5c87c_9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204ab5c87c_9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3204ab5c87c_9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04ab5c87c_6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204ab5c87c_6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204ab5c87c_6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/>
          <p:cNvPicPr preferRelativeResize="0"/>
          <p:nvPr/>
        </p:nvPicPr>
        <p:blipFill rotWithShape="1">
          <a:blip r:embed="rId2">
            <a:alphaModFix/>
          </a:blip>
          <a:srcRect b="1616" l="0" r="1660" t="0"/>
          <a:stretch/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7"/>
          <p:cNvSpPr txBox="1"/>
          <p:nvPr>
            <p:ph idx="10" type="dt"/>
          </p:nvPr>
        </p:nvSpPr>
        <p:spPr>
          <a:xfrm>
            <a:off x="8709454" y="60304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586481"/>
            <a:ext cx="10515600" cy="17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6017895"/>
            <a:ext cx="414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None/>
              <a:defRPr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225" y="626121"/>
            <a:ext cx="2646405" cy="724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 rot="5400000">
            <a:off x="7133432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2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2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2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9.jp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idx="10" type="dt"/>
          </p:nvPr>
        </p:nvSpPr>
        <p:spPr>
          <a:xfrm>
            <a:off x="5513560" y="5978348"/>
            <a:ext cx="122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/>
              <a:t>19</a:t>
            </a:r>
            <a:r>
              <a:rPr lang="ru-RU" sz="1400"/>
              <a:t>.12.2024</a:t>
            </a:r>
            <a:endParaRPr sz="1400"/>
          </a:p>
        </p:txBody>
      </p:sp>
      <p:sp>
        <p:nvSpPr>
          <p:cNvPr id="91" name="Google Shape;91;p1"/>
          <p:cNvSpPr txBox="1"/>
          <p:nvPr/>
        </p:nvSpPr>
        <p:spPr>
          <a:xfrm>
            <a:off x="1641762" y="1886386"/>
            <a:ext cx="90261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Интернет вещей – </a:t>
            </a: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КИБЭВС-1904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17941" y="3287723"/>
            <a:ext cx="516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Руководитель проекта: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Старший преподаватель каф. КИБЭВС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Пехов О.В.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186950" y="3429000"/>
            <a:ext cx="46866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Исполнители проекта: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Студент гр. 731-2 Демиденко Е.В.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Студент гр. 731-2 Коноваленко А.Д.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Студент гр. 722-1 Ведениктов Д.М. 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Студент гр. 722-1 Захаров Д.В. 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Студент гр. 722-1 Москвичеков А.С.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Студент гр. 722-1 Таганов М.М. 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Место проведения: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ТУСУР, УЛК, 707 ауд.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04ab5c87c_6_8"/>
          <p:cNvSpPr/>
          <p:nvPr/>
        </p:nvSpPr>
        <p:spPr>
          <a:xfrm>
            <a:off x="10476818" y="6357234"/>
            <a:ext cx="1715100" cy="500700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3204ab5c87c_6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204ab5c87c_6_8"/>
          <p:cNvSpPr txBox="1"/>
          <p:nvPr/>
        </p:nvSpPr>
        <p:spPr>
          <a:xfrm>
            <a:off x="195236" y="324064"/>
            <a:ext cx="10515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900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Доработка Web-приложения</a:t>
            </a:r>
            <a:r>
              <a:rPr b="1" i="0" lang="ru-RU" sz="29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/>
          </a:p>
        </p:txBody>
      </p:sp>
      <p:sp>
        <p:nvSpPr>
          <p:cNvPr id="208" name="Google Shape;208;g3204ab5c87c_6_8"/>
          <p:cNvSpPr txBox="1"/>
          <p:nvPr/>
        </p:nvSpPr>
        <p:spPr>
          <a:xfrm>
            <a:off x="9039225" y="64250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g3204ab5c87c_6_8"/>
          <p:cNvSpPr/>
          <p:nvPr/>
        </p:nvSpPr>
        <p:spPr>
          <a:xfrm>
            <a:off x="146350" y="1386375"/>
            <a:ext cx="9789900" cy="21687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204ab5c87c_6_8"/>
          <p:cNvSpPr/>
          <p:nvPr/>
        </p:nvSpPr>
        <p:spPr>
          <a:xfrm>
            <a:off x="170100" y="3856450"/>
            <a:ext cx="7419300" cy="24465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204ab5c87c_6_8"/>
          <p:cNvSpPr/>
          <p:nvPr/>
        </p:nvSpPr>
        <p:spPr>
          <a:xfrm>
            <a:off x="7167875" y="3217100"/>
            <a:ext cx="4614600" cy="30858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3204ab5c87c_6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79" y="1534000"/>
            <a:ext cx="9452974" cy="17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204ab5c87c_6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00" y="3995425"/>
            <a:ext cx="6838775" cy="21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204ab5c87c_6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325" y="3451800"/>
            <a:ext cx="4223649" cy="27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/>
          <p:nvPr/>
        </p:nvSpPr>
        <p:spPr>
          <a:xfrm>
            <a:off x="5286375" y="2231450"/>
            <a:ext cx="6744300" cy="30297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10476818" y="6357234"/>
            <a:ext cx="1715181" cy="500766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 txBox="1"/>
          <p:nvPr/>
        </p:nvSpPr>
        <p:spPr>
          <a:xfrm>
            <a:off x="195236" y="324064"/>
            <a:ext cx="10515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900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Доработка Web-приложения</a:t>
            </a:r>
            <a:r>
              <a:rPr b="1" i="0" lang="ru-RU" sz="29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/>
          </a:p>
        </p:txBody>
      </p:sp>
      <p:sp>
        <p:nvSpPr>
          <p:cNvPr id="224" name="Google Shape;224;p10"/>
          <p:cNvSpPr txBox="1"/>
          <p:nvPr/>
        </p:nvSpPr>
        <p:spPr>
          <a:xfrm>
            <a:off x="9039225" y="64250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07750" y="1386375"/>
            <a:ext cx="4827600" cy="50388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700" y="2437376"/>
            <a:ext cx="6252725" cy="26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25" y="1511525"/>
            <a:ext cx="4274625" cy="23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550" y="3880350"/>
            <a:ext cx="4255800" cy="23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04ab5c87c_0_11"/>
          <p:cNvSpPr/>
          <p:nvPr/>
        </p:nvSpPr>
        <p:spPr>
          <a:xfrm>
            <a:off x="10476818" y="6357234"/>
            <a:ext cx="1715100" cy="500700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g3204ab5c87c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204ab5c87c_0_11"/>
          <p:cNvSpPr txBox="1"/>
          <p:nvPr/>
        </p:nvSpPr>
        <p:spPr>
          <a:xfrm>
            <a:off x="195236" y="324064"/>
            <a:ext cx="10515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900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Доработка Web-приложения</a:t>
            </a:r>
            <a:r>
              <a:rPr b="1" i="0" lang="ru-RU" sz="29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/>
          </a:p>
        </p:txBody>
      </p:sp>
      <p:sp>
        <p:nvSpPr>
          <p:cNvPr id="237" name="Google Shape;237;g3204ab5c87c_0_11"/>
          <p:cNvSpPr txBox="1"/>
          <p:nvPr/>
        </p:nvSpPr>
        <p:spPr>
          <a:xfrm>
            <a:off x="9039225" y="64250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8" name="Google Shape;238;g3204ab5c87c_0_11"/>
          <p:cNvSpPr/>
          <p:nvPr/>
        </p:nvSpPr>
        <p:spPr>
          <a:xfrm>
            <a:off x="307750" y="1386375"/>
            <a:ext cx="11036400" cy="49236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3204ab5c87c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538" y="3945513"/>
            <a:ext cx="58388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204ab5c87c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9800" y="1871825"/>
            <a:ext cx="35337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204ab5c87c_0_11"/>
          <p:cNvPicPr preferRelativeResize="0"/>
          <p:nvPr/>
        </p:nvPicPr>
        <p:blipFill rotWithShape="1">
          <a:blip r:embed="rId6">
            <a:alphaModFix/>
          </a:blip>
          <a:srcRect b="38328" l="11316" r="0" t="2768"/>
          <a:stretch/>
        </p:blipFill>
        <p:spPr>
          <a:xfrm>
            <a:off x="829925" y="1628950"/>
            <a:ext cx="5353662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/>
          <p:nvPr/>
        </p:nvSpPr>
        <p:spPr>
          <a:xfrm>
            <a:off x="10476818" y="6357234"/>
            <a:ext cx="1715181" cy="500766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2"/>
          <p:cNvSpPr txBox="1"/>
          <p:nvPr/>
        </p:nvSpPr>
        <p:spPr>
          <a:xfrm>
            <a:off x="398352" y="420688"/>
            <a:ext cx="10515600" cy="909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РАЗРАБОТКА КОРПУСА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ДЛЯ КОНЕЧНОГО УСТРОЙСТВА: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C38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2"/>
          <p:cNvSpPr txBox="1"/>
          <p:nvPr/>
        </p:nvSpPr>
        <p:spPr>
          <a:xfrm>
            <a:off x="9039225" y="64250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398352" y="1674891"/>
            <a:ext cx="5069941" cy="3897079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6245098" y="1674890"/>
            <a:ext cx="5069941" cy="3897079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6" y="1818201"/>
            <a:ext cx="4513100" cy="36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525" y="1818438"/>
            <a:ext cx="4513100" cy="3602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"/>
          <p:cNvSpPr/>
          <p:nvPr/>
        </p:nvSpPr>
        <p:spPr>
          <a:xfrm>
            <a:off x="10476818" y="6357234"/>
            <a:ext cx="1715181" cy="500766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3"/>
          <p:cNvSpPr txBox="1"/>
          <p:nvPr/>
        </p:nvSpPr>
        <p:spPr>
          <a:xfrm>
            <a:off x="398352" y="420688"/>
            <a:ext cx="10515600" cy="909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РАЗРАБОТКА КОРПУСА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ДЛЯ КОНЕЧНОГО УСТРОЙСТВА: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C38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3"/>
          <p:cNvSpPr txBox="1"/>
          <p:nvPr/>
        </p:nvSpPr>
        <p:spPr>
          <a:xfrm>
            <a:off x="9039225" y="64250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4" name="Google Shape;264;p13"/>
          <p:cNvSpPr/>
          <p:nvPr/>
        </p:nvSpPr>
        <p:spPr>
          <a:xfrm>
            <a:off x="597850" y="1541775"/>
            <a:ext cx="4644000" cy="40110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5971425" y="1580388"/>
            <a:ext cx="4644000" cy="40110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00" y="1761250"/>
            <a:ext cx="4322601" cy="364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113" y="1809325"/>
            <a:ext cx="4278625" cy="35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"/>
          <p:cNvSpPr/>
          <p:nvPr/>
        </p:nvSpPr>
        <p:spPr>
          <a:xfrm>
            <a:off x="10476818" y="6357234"/>
            <a:ext cx="1715181" cy="500766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4"/>
          <p:cNvSpPr txBox="1"/>
          <p:nvPr/>
        </p:nvSpPr>
        <p:spPr>
          <a:xfrm>
            <a:off x="344032" y="547437"/>
            <a:ext cx="10515600" cy="909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РЕЗУЛЬТАТЫ РАБОТЫ ПРОЕКТНОЙ ГРУППЫ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В ДАННОМ СЕМЕСТРЕ: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C38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4"/>
          <p:cNvSpPr txBox="1"/>
          <p:nvPr/>
        </p:nvSpPr>
        <p:spPr>
          <a:xfrm>
            <a:off x="9039225" y="64250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7" name="Google Shape;277;p14"/>
          <p:cNvSpPr/>
          <p:nvPr/>
        </p:nvSpPr>
        <p:spPr>
          <a:xfrm>
            <a:off x="268100" y="1567877"/>
            <a:ext cx="10760400" cy="4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1800"/>
              <a:buFont typeface="Arial"/>
              <a:buChar char="•"/>
            </a:pPr>
            <a:r>
              <a:rPr lang="ru-RU" sz="1800">
                <a:latin typeface="Verdana"/>
                <a:ea typeface="Verdana"/>
                <a:cs typeface="Verdana"/>
                <a:sym typeface="Verdana"/>
              </a:rPr>
              <a:t>Реализована настройка автономной работы виртуального сервера</a:t>
            </a:r>
            <a:r>
              <a:rPr b="0" i="0" lang="ru-RU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03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1800"/>
              <a:buFont typeface="Arial"/>
              <a:buChar char="•"/>
            </a:pPr>
            <a:r>
              <a:rPr lang="ru-RU" sz="1800">
                <a:latin typeface="Verdana"/>
                <a:ea typeface="Verdana"/>
                <a:cs typeface="Verdana"/>
                <a:sym typeface="Verdana"/>
              </a:rPr>
              <a:t>Разработан алгоритм добавления устройств на сервер</a:t>
            </a:r>
            <a:r>
              <a:rPr b="0" i="0" lang="ru-RU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1000"/>
          </a:p>
          <a:p>
            <a:pPr indent="-2603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Переработанная прошивка, подготовленная для дальнейшего развития, </a:t>
            </a:r>
            <a:r>
              <a:rPr lang="ru-RU" sz="1800">
                <a:latin typeface="Verdana"/>
                <a:ea typeface="Verdana"/>
                <a:cs typeface="Verdana"/>
                <a:sym typeface="Verdana"/>
              </a:rPr>
              <a:t>решена проблема отправки некорректных данных, реализован сбор данных о заряде аккумулятора</a:t>
            </a:r>
            <a:r>
              <a:rPr b="0" i="0" lang="ru-RU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03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1800"/>
              <a:buFont typeface="Arial"/>
              <a:buChar char="•"/>
            </a:pPr>
            <a:r>
              <a:rPr lang="ru-RU" sz="1800">
                <a:latin typeface="Verdana"/>
                <a:ea typeface="Verdana"/>
                <a:cs typeface="Verdana"/>
                <a:sym typeface="Verdana"/>
              </a:rPr>
              <a:t>Переработан интерфейс </a:t>
            </a:r>
            <a:r>
              <a:rPr b="0" i="0" lang="ru-RU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веб-приложения на уровне кода, реализован масштабируемый интерфейс; </a:t>
            </a:r>
            <a:endParaRPr sz="1000"/>
          </a:p>
          <a:p>
            <a:pPr indent="-2603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1800"/>
              <a:buFont typeface="Arial"/>
              <a:buChar char="•"/>
            </a:pPr>
            <a:r>
              <a:rPr lang="ru-RU" sz="1800">
                <a:latin typeface="Verdana"/>
                <a:ea typeface="Verdana"/>
                <a:cs typeface="Verdana"/>
                <a:sym typeface="Verdana"/>
              </a:rPr>
              <a:t>Расширен функционал графиков и таблиц с данными, решена проблема быстрого закрытия сессии пользователя </a:t>
            </a:r>
            <a:r>
              <a:rPr b="0" i="0" lang="ru-RU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веб-приложения;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03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1800"/>
              <a:buFont typeface="Arial"/>
              <a:buChar char="•"/>
            </a:pPr>
            <a:r>
              <a:rPr lang="ru-RU" sz="1800">
                <a:latin typeface="Verdana"/>
                <a:ea typeface="Verdana"/>
                <a:cs typeface="Verdana"/>
                <a:sym typeface="Verdana"/>
              </a:rPr>
              <a:t>Выполнена разработка и 3D-печать нового</a:t>
            </a:r>
            <a:r>
              <a:rPr b="0" i="0" lang="ru-RU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корпуса для устройства, согласно </a:t>
            </a:r>
            <a:r>
              <a:rPr lang="ru-RU" sz="1800">
                <a:latin typeface="Verdana"/>
                <a:ea typeface="Verdana"/>
                <a:cs typeface="Verdana"/>
                <a:sym typeface="Verdana"/>
              </a:rPr>
              <a:t>выполненным </a:t>
            </a:r>
            <a:r>
              <a:rPr b="0" i="0" lang="ru-RU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чертежам.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/>
          <p:nvPr/>
        </p:nvSpPr>
        <p:spPr>
          <a:xfrm>
            <a:off x="2091030" y="3155535"/>
            <a:ext cx="823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СПАСИБО ЗА ВНИМАНИЕ!</a:t>
            </a:r>
            <a:endParaRPr b="0" i="0" sz="4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0476818" y="6357234"/>
            <a:ext cx="1715181" cy="500766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448733" y="592966"/>
            <a:ext cx="10515600" cy="109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ЦЕЛИ ПРОЕКТА: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C38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9039225" y="64250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448733" y="2805545"/>
            <a:ext cx="105156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ЗАДАЧИ ПРОЕКТА: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C38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482725" y="3733800"/>
            <a:ext cx="103167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2000"/>
              <a:buFont typeface="Arial"/>
              <a:buChar char="•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Настройка виртуального сервера для быстрого развертывания;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Корректировка прошивки устройства;</a:t>
            </a:r>
            <a:endParaRPr/>
          </a:p>
          <a:p>
            <a:pPr indent="-306999" lvl="1" marL="2699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2000"/>
              <a:buChar char="•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Доработка Web-приложения;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Разработка корпуса для конечного устройства.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482720" y="1558735"/>
            <a:ext cx="99180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Изучение технологий модуляции LoRa и сетевого протокола LoRaWAN; </a:t>
            </a:r>
            <a:endParaRPr/>
          </a:p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Создание IoT-сети, основанной на данных технологиях.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/>
          <p:nvPr/>
        </p:nvSpPr>
        <p:spPr>
          <a:xfrm>
            <a:off x="10476818" y="6357234"/>
            <a:ext cx="1715181" cy="500766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 txBox="1"/>
          <p:nvPr/>
        </p:nvSpPr>
        <p:spPr>
          <a:xfrm>
            <a:off x="341161" y="476464"/>
            <a:ext cx="10515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6267"/>
              <a:buFont typeface="Arial"/>
              <a:buNone/>
            </a:pPr>
            <a:r>
              <a:rPr b="1" lang="ru-RU" sz="3245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Создание алгоритма добавления устройств </a:t>
            </a:r>
            <a:endParaRPr b="1" sz="3245">
              <a:solidFill>
                <a:srgbClr val="3C388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6267"/>
              <a:buFont typeface="Arial"/>
              <a:buNone/>
            </a:pPr>
            <a:r>
              <a:rPr b="1" lang="ru-RU" sz="3245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через IoT Vega Server</a:t>
            </a:r>
            <a:r>
              <a:rPr b="1" i="0" lang="ru-RU" sz="3245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1845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C38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9039225" y="64250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178813" y="3876076"/>
            <a:ext cx="11493412" cy="2270867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535" y="4114583"/>
            <a:ext cx="10933968" cy="193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>
            <p:ph type="title"/>
          </p:nvPr>
        </p:nvSpPr>
        <p:spPr>
          <a:xfrm>
            <a:off x="458535" y="1497251"/>
            <a:ext cx="8450075" cy="557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46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Структура настроек для добавления устройства:</a:t>
            </a:r>
            <a:endParaRPr sz="2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458535" y="2117160"/>
            <a:ext cx="6766130" cy="1322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Уникальный DevEUI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Общий AppKey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88D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Комбинированный AppEUI из DevEUI и AppKey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/>
          <p:nvPr/>
        </p:nvSpPr>
        <p:spPr>
          <a:xfrm>
            <a:off x="10476818" y="6357234"/>
            <a:ext cx="1715181" cy="500766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95236" y="476464"/>
            <a:ext cx="10515600" cy="909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ru-RU" sz="28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М</a:t>
            </a:r>
            <a:r>
              <a:rPr b="1" lang="ru-RU" sz="2800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асштабирование серверной части базовой </a:t>
            </a:r>
            <a:endParaRPr b="1" sz="2800">
              <a:solidFill>
                <a:srgbClr val="3C388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lang="ru-RU" sz="2800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станции для нескольких устройств</a:t>
            </a:r>
            <a:r>
              <a:rPr b="1" i="0" lang="ru-RU" sz="28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C38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9039225" y="64250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195236" y="1279693"/>
            <a:ext cx="5419408" cy="4844494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014409" y="1279693"/>
            <a:ext cx="5657816" cy="4844494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0" l="0" r="50994" t="0"/>
          <a:stretch/>
        </p:blipFill>
        <p:spPr>
          <a:xfrm>
            <a:off x="289145" y="1717283"/>
            <a:ext cx="5096560" cy="39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53483" t="0"/>
          <a:stretch/>
        </p:blipFill>
        <p:spPr>
          <a:xfrm>
            <a:off x="6303699" y="1717283"/>
            <a:ext cx="5067454" cy="4034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/>
          <p:nvPr/>
        </p:nvSpPr>
        <p:spPr>
          <a:xfrm>
            <a:off x="4896475" y="4319500"/>
            <a:ext cx="3043200" cy="23493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10476818" y="6357234"/>
            <a:ext cx="1715181" cy="500766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 txBox="1"/>
          <p:nvPr/>
        </p:nvSpPr>
        <p:spPr>
          <a:xfrm>
            <a:off x="188275" y="344455"/>
            <a:ext cx="105156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713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Настройка виртуального сервера для </a:t>
            </a:r>
            <a:endParaRPr b="1" sz="3713">
              <a:solidFill>
                <a:srgbClr val="3C388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713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автономной работы системы</a:t>
            </a:r>
            <a:endParaRPr b="0" i="0" sz="3613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C388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9039225" y="64250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63225" y="1386375"/>
            <a:ext cx="5225100" cy="28845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7"/>
          <p:cNvPicPr preferRelativeResize="0"/>
          <p:nvPr/>
        </p:nvPicPr>
        <p:blipFill rotWithShape="1">
          <a:blip r:embed="rId4">
            <a:alphaModFix/>
          </a:blip>
          <a:srcRect b="17642" l="38507" r="38514" t="31763"/>
          <a:stretch/>
        </p:blipFill>
        <p:spPr>
          <a:xfrm>
            <a:off x="5281575" y="4479050"/>
            <a:ext cx="2279700" cy="2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 rotWithShape="1">
          <a:blip r:embed="rId5">
            <a:alphaModFix/>
          </a:blip>
          <a:srcRect b="30187" l="0" r="28561" t="11186"/>
          <a:stretch/>
        </p:blipFill>
        <p:spPr>
          <a:xfrm>
            <a:off x="827213" y="1597464"/>
            <a:ext cx="4454374" cy="246231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/>
          <p:nvPr/>
        </p:nvSpPr>
        <p:spPr>
          <a:xfrm>
            <a:off x="6447125" y="1386363"/>
            <a:ext cx="5225100" cy="28845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6">
            <a:alphaModFix/>
          </a:blip>
          <a:srcRect b="35741" l="0" r="42932" t="14025"/>
          <a:stretch/>
        </p:blipFill>
        <p:spPr>
          <a:xfrm>
            <a:off x="7007688" y="1597475"/>
            <a:ext cx="4103972" cy="2462299"/>
          </a:xfrm>
          <a:prstGeom prst="rect">
            <a:avLst/>
          </a:prstGeom>
          <a:solidFill>
            <a:srgbClr val="F7F7FB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>
            <a:off x="10476818" y="6357234"/>
            <a:ext cx="1715181" cy="500766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 txBox="1"/>
          <p:nvPr/>
        </p:nvSpPr>
        <p:spPr>
          <a:xfrm>
            <a:off x="195236" y="628864"/>
            <a:ext cx="10515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lang="ru-RU" sz="2800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Расширение возможностей программного обеспечения устройства</a:t>
            </a:r>
            <a:r>
              <a:rPr b="1" i="0" lang="ru-RU" sz="28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C38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9039225" y="64250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8"/>
          <p:cNvSpPr txBox="1"/>
          <p:nvPr>
            <p:ph type="title"/>
          </p:nvPr>
        </p:nvSpPr>
        <p:spPr>
          <a:xfrm>
            <a:off x="365129" y="1767379"/>
            <a:ext cx="34728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46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Внесенные изменения:</a:t>
            </a:r>
            <a:endParaRPr sz="2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365125" y="2355625"/>
            <a:ext cx="95139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Добавлена возможность настраивать конфигурацию </a:t>
            </a: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устройства;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ru-RU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Добавлена запись конфигурации в флэш-память;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Добавлено измерение напряжения батареи;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Исправлена некорректная отправка данных;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Добавлена перезагрузка устройсва;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Добавлена обработка ошибок по подключению к сети Lora;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04ab5c87c_9_33"/>
          <p:cNvSpPr/>
          <p:nvPr/>
        </p:nvSpPr>
        <p:spPr>
          <a:xfrm>
            <a:off x="10476818" y="6357234"/>
            <a:ext cx="1715100" cy="500700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3204ab5c87c_9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204ab5c87c_9_33"/>
          <p:cNvSpPr txBox="1"/>
          <p:nvPr/>
        </p:nvSpPr>
        <p:spPr>
          <a:xfrm>
            <a:off x="195236" y="476464"/>
            <a:ext cx="10515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900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Изменения в коде прошивки устройства:</a:t>
            </a:r>
            <a:endParaRPr/>
          </a:p>
        </p:txBody>
      </p:sp>
      <p:sp>
        <p:nvSpPr>
          <p:cNvPr id="166" name="Google Shape;166;g3204ab5c87c_9_33"/>
          <p:cNvSpPr txBox="1"/>
          <p:nvPr/>
        </p:nvSpPr>
        <p:spPr>
          <a:xfrm>
            <a:off x="9039225" y="64250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7" name="Google Shape;167;g3204ab5c87c_9_33"/>
          <p:cNvSpPr/>
          <p:nvPr/>
        </p:nvSpPr>
        <p:spPr>
          <a:xfrm>
            <a:off x="360025" y="1272400"/>
            <a:ext cx="6881100" cy="33996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3204ab5c87c_9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75" y="1466275"/>
            <a:ext cx="6453399" cy="29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204ab5c87c_9_33"/>
          <p:cNvSpPr/>
          <p:nvPr/>
        </p:nvSpPr>
        <p:spPr>
          <a:xfrm>
            <a:off x="7552125" y="1272400"/>
            <a:ext cx="4306200" cy="17421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3204ab5c87c_9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1625" y="1466275"/>
            <a:ext cx="406717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204ab5c87c_9_33"/>
          <p:cNvSpPr/>
          <p:nvPr/>
        </p:nvSpPr>
        <p:spPr>
          <a:xfrm>
            <a:off x="411425" y="4843425"/>
            <a:ext cx="6829800" cy="17421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3204ab5c87c_9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300" y="4921775"/>
            <a:ext cx="5507524" cy="15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04ab5c87c_6_39"/>
          <p:cNvSpPr/>
          <p:nvPr/>
        </p:nvSpPr>
        <p:spPr>
          <a:xfrm>
            <a:off x="10476818" y="6357234"/>
            <a:ext cx="1715100" cy="500700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3204ab5c87c_6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204ab5c87c_6_39"/>
          <p:cNvSpPr txBox="1"/>
          <p:nvPr/>
        </p:nvSpPr>
        <p:spPr>
          <a:xfrm>
            <a:off x="195236" y="476464"/>
            <a:ext cx="10515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-RU" sz="2800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Переход на контроллер BluePill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C38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204ab5c87c_6_39"/>
          <p:cNvSpPr txBox="1"/>
          <p:nvPr/>
        </p:nvSpPr>
        <p:spPr>
          <a:xfrm>
            <a:off x="9039225" y="64250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g3204ab5c87c_6_39"/>
          <p:cNvSpPr/>
          <p:nvPr/>
        </p:nvSpPr>
        <p:spPr>
          <a:xfrm>
            <a:off x="5881075" y="1329775"/>
            <a:ext cx="6060900" cy="47841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204ab5c87c_6_39"/>
          <p:cNvSpPr/>
          <p:nvPr/>
        </p:nvSpPr>
        <p:spPr>
          <a:xfrm>
            <a:off x="365125" y="2018175"/>
            <a:ext cx="53331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Выполнена</a:t>
            </a: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 адаптация прошивки: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Использована библиотека настраивающая внутренние таймеры и выводы контроллера;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Собрано устройство на новом контроллере;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4" name="Google Shape;184;g3204ab5c87c_6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588" y="1741413"/>
            <a:ext cx="4847875" cy="368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/>
          <p:nvPr/>
        </p:nvSpPr>
        <p:spPr>
          <a:xfrm>
            <a:off x="8180149" y="1317911"/>
            <a:ext cx="3719100" cy="46038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10476818" y="6357234"/>
            <a:ext cx="1715181" cy="500766"/>
          </a:xfrm>
          <a:prstGeom prst="rect">
            <a:avLst/>
          </a:prstGeom>
          <a:solidFill>
            <a:srgbClr val="3C38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18" y="476464"/>
            <a:ext cx="1195407" cy="3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195224" y="400275"/>
            <a:ext cx="117039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900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Доработка Web-приложения</a:t>
            </a:r>
            <a:r>
              <a:rPr b="1" i="0" lang="ru-RU" sz="2900" u="none" cap="none" strike="noStrike">
                <a:solidFill>
                  <a:srgbClr val="3C388D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/>
          </a:p>
        </p:txBody>
      </p:sp>
      <p:sp>
        <p:nvSpPr>
          <p:cNvPr id="194" name="Google Shape;194;p9"/>
          <p:cNvSpPr txBox="1"/>
          <p:nvPr/>
        </p:nvSpPr>
        <p:spPr>
          <a:xfrm>
            <a:off x="9039225" y="64250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4436525" y="1317900"/>
            <a:ext cx="3719100" cy="4603800"/>
          </a:xfrm>
          <a:prstGeom prst="roundRect">
            <a:avLst>
              <a:gd fmla="val 7218" name="adj"/>
            </a:avLst>
          </a:prstGeom>
          <a:solidFill>
            <a:srgbClr val="F7F7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956" y="1487420"/>
            <a:ext cx="3248236" cy="426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9"/>
          <p:cNvPicPr preferRelativeResize="0"/>
          <p:nvPr/>
        </p:nvPicPr>
        <p:blipFill rotWithShape="1">
          <a:blip r:embed="rId5">
            <a:alphaModFix/>
          </a:blip>
          <a:srcRect b="21844" l="0" r="0" t="0"/>
          <a:stretch/>
        </p:blipFill>
        <p:spPr>
          <a:xfrm>
            <a:off x="8349338" y="1480658"/>
            <a:ext cx="3380722" cy="421045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>
            <p:ph type="title"/>
          </p:nvPr>
        </p:nvSpPr>
        <p:spPr>
          <a:xfrm>
            <a:off x="288929" y="1462579"/>
            <a:ext cx="34728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46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Внесенные изменения:</a:t>
            </a:r>
            <a:endParaRPr sz="2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136600" y="2061875"/>
            <a:ext cx="4314600" cy="3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Переработан интерфейс в коде;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Добавлено ролевое </a:t>
            </a: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разграничение</a:t>
            </a: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 доступа;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Реализовано масштабирование интерфейса.</a:t>
            </a:r>
            <a:r>
              <a:rPr lang="ru-RU" sz="20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Grigorii Astra</dc:creator>
</cp:coreProperties>
</file>